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83" r:id="rId2"/>
    <p:sldId id="256" r:id="rId3"/>
    <p:sldId id="300" r:id="rId4"/>
    <p:sldId id="296" r:id="rId5"/>
    <p:sldId id="259" r:id="rId6"/>
    <p:sldId id="258" r:id="rId7"/>
    <p:sldId id="260" r:id="rId8"/>
    <p:sldId id="276" r:id="rId9"/>
    <p:sldId id="277" r:id="rId10"/>
    <p:sldId id="278" r:id="rId11"/>
    <p:sldId id="303" r:id="rId12"/>
    <p:sldId id="305" r:id="rId13"/>
    <p:sldId id="302" r:id="rId14"/>
    <p:sldId id="306" r:id="rId15"/>
    <p:sldId id="307" r:id="rId16"/>
    <p:sldId id="280" r:id="rId17"/>
    <p:sldId id="288" r:id="rId18"/>
    <p:sldId id="301" r:id="rId19"/>
    <p:sldId id="291" r:id="rId20"/>
    <p:sldId id="269" r:id="rId21"/>
    <p:sldId id="271" r:id="rId22"/>
    <p:sldId id="28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40"/>
  </p:normalViewPr>
  <p:slideViewPr>
    <p:cSldViewPr snapToGrid="0">
      <p:cViewPr varScale="1">
        <p:scale>
          <a:sx n="48" d="100"/>
          <a:sy n="48" d="100"/>
        </p:scale>
        <p:origin x="25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7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e5d7b56b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e5d7b56b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ea against sky at sunset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Sea against sky at sunset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each and sea at sunset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each and sea at sunset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163C-A74E-45B0-1FB3-BDD76BB85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DC4017-7A2E-DBCD-DF9A-398EBD915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9F744-21FE-2574-D162-4FCB6A56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F43E5-C53C-7B44-A641-10CEB13D1380}" type="datetimeFigureOut">
              <a:rPr lang="en-US" smtClean="0"/>
              <a:t>4/6/24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7E2FD-224A-CBF3-212C-66E86E4E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AFEAF-7E8E-DB40-D20B-24F8C802F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90021" y="12718892"/>
            <a:ext cx="403957" cy="410369"/>
          </a:xfrm>
        </p:spPr>
        <p:txBody>
          <a:bodyPr/>
          <a:lstStyle/>
          <a:p>
            <a:fld id="{AAD41A3D-0A62-C645-B5E0-6A247EA43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24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19215" lvl="0" indent="-91441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438430" lvl="1" indent="-84667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657646" lvl="2" indent="-84667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876861" lvl="3" indent="-846677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6096076" lvl="4" indent="-84667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7315291" lvl="5" indent="-84667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8534507" lvl="6" indent="-846677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9753722" lvl="7" indent="-84667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10972937" lvl="8" indent="-846677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296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Sea against sky at sunset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ea against sky at sunset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7" r:id="rId18"/>
    <p:sldLayoutId id="2147483668" r:id="rId19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24EC4D12-A2DB-9193-5DD3-DC43698A40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" y="2564"/>
            <a:ext cx="2438396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724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room with a white wall and a white wall&#10;&#10;Description automatically generated">
            <a:extLst>
              <a:ext uri="{FF2B5EF4-FFF2-40B4-BE49-F238E27FC236}">
                <a16:creationId xmlns:a16="http://schemas.microsoft.com/office/drawing/2014/main" id="{CE0D9EBA-EE58-3EE4-C0D4-938508D47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4995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white walls and a white wall&#10;&#10;Description automatically generated">
            <a:extLst>
              <a:ext uri="{FF2B5EF4-FFF2-40B4-BE49-F238E27FC236}">
                <a16:creationId xmlns:a16="http://schemas.microsoft.com/office/drawing/2014/main" id="{F7A069F6-115C-BDE4-A283-7E8F1CC3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99932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couch and a white wall&#10;&#10;Description automatically generated">
            <a:extLst>
              <a:ext uri="{FF2B5EF4-FFF2-40B4-BE49-F238E27FC236}">
                <a16:creationId xmlns:a16="http://schemas.microsoft.com/office/drawing/2014/main" id="{01B3F066-4D11-8508-1E74-CE75DE2226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88755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hite wall and a black couch&#10;&#10;Description automatically generated">
            <a:extLst>
              <a:ext uri="{FF2B5EF4-FFF2-40B4-BE49-F238E27FC236}">
                <a16:creationId xmlns:a16="http://schemas.microsoft.com/office/drawing/2014/main" id="{7F1FE441-50F3-95C5-8CEC-A04DC935A2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86410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glass walls and a large window&#10;&#10;Description automatically generated with medium confidence">
            <a:extLst>
              <a:ext uri="{FF2B5EF4-FFF2-40B4-BE49-F238E27FC236}">
                <a16:creationId xmlns:a16="http://schemas.microsoft.com/office/drawing/2014/main" id="{3C664196-42AA-5061-92F5-56174A62BE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79508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building&#10;&#10;Description automatically generated">
            <a:extLst>
              <a:ext uri="{FF2B5EF4-FFF2-40B4-BE49-F238E27FC236}">
                <a16:creationId xmlns:a16="http://schemas.microsoft.com/office/drawing/2014/main" id="{680414B6-FA21-1EB9-22D9-D7C9BAA5E4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45690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branch from the ceiling&#10;&#10;Description automatically generated">
            <a:extLst>
              <a:ext uri="{FF2B5EF4-FFF2-40B4-BE49-F238E27FC236}">
                <a16:creationId xmlns:a16="http://schemas.microsoft.com/office/drawing/2014/main" id="{9225A1B2-5749-692E-5411-3F0E39D70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24981472" cy="1371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47041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52AC954E-8923-C22E-437E-B2DDAAE2D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9998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mpty room with a garage door&#10;&#10;Description automatically generated">
            <a:extLst>
              <a:ext uri="{FF2B5EF4-FFF2-40B4-BE49-F238E27FC236}">
                <a16:creationId xmlns:a16="http://schemas.microsoft.com/office/drawing/2014/main" id="{1636C8A6-3D9F-47D4-ADD5-A48EF9952B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" y="2564"/>
            <a:ext cx="24383960" cy="13713436"/>
          </a:xfrm>
          <a:prstGeom prst="rect">
            <a:avLst/>
          </a:prstGeom>
        </p:spPr>
      </p:pic>
      <p:sp>
        <p:nvSpPr>
          <p:cNvPr id="9" name="Double Bracket 8">
            <a:extLst>
              <a:ext uri="{FF2B5EF4-FFF2-40B4-BE49-F238E27FC236}">
                <a16:creationId xmlns:a16="http://schemas.microsoft.com/office/drawing/2014/main" id="{2E83DC19-E4BD-C52E-3BCE-0BFA16440446}"/>
              </a:ext>
            </a:extLst>
          </p:cNvPr>
          <p:cNvSpPr/>
          <p:nvPr/>
        </p:nvSpPr>
        <p:spPr>
          <a:xfrm>
            <a:off x="7818782" y="4108175"/>
            <a:ext cx="10628244" cy="6281530"/>
          </a:xfrm>
          <a:prstGeom prst="bracketPair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F97CB9-92B8-08DF-DC85-534E833FE24B}"/>
              </a:ext>
            </a:extLst>
          </p:cNvPr>
          <p:cNvSpPr txBox="1"/>
          <p:nvPr/>
        </p:nvSpPr>
        <p:spPr>
          <a:xfrm>
            <a:off x="12192000" y="7502181"/>
            <a:ext cx="991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PROJECT ROOM EXTERIOR VIEW FACING EAST</a:t>
            </a:r>
          </a:p>
        </p:txBody>
      </p:sp>
      <p:pic>
        <p:nvPicPr>
          <p:cNvPr id="12" name="Picture 11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0BA8B387-E2A2-6DD6-4918-87205ED028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2180" y="657958"/>
            <a:ext cx="5420140" cy="9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189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room with concrete floor and a white wall&#10;&#10;Description automatically generated">
            <a:extLst>
              <a:ext uri="{FF2B5EF4-FFF2-40B4-BE49-F238E27FC236}">
                <a16:creationId xmlns:a16="http://schemas.microsoft.com/office/drawing/2014/main" id="{7EDCF331-369E-7F89-D0AD-5A2997773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4383980" cy="137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room with concrete floor and a white wall&#10;&#10;Description automatically generated">
            <a:extLst>
              <a:ext uri="{FF2B5EF4-FFF2-40B4-BE49-F238E27FC236}">
                <a16:creationId xmlns:a16="http://schemas.microsoft.com/office/drawing/2014/main" id="{1423EEBF-ACA1-1FF9-3F8F-D3D574BC3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53788"/>
            <a:ext cx="24383980" cy="1371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D88F7-2093-B9FA-B3AD-6459291DB8FB}"/>
              </a:ext>
            </a:extLst>
          </p:cNvPr>
          <p:cNvSpPr txBox="1"/>
          <p:nvPr/>
        </p:nvSpPr>
        <p:spPr>
          <a:xfrm>
            <a:off x="10358825" y="10636296"/>
            <a:ext cx="1192583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b="1" dirty="0">
                <a:solidFill>
                  <a:srgbClr val="FF2F92"/>
                </a:solidFill>
                <a:latin typeface="Proxima Nova ExCn" panose="02000506030000020004" pitchFamily="2" charset="0"/>
              </a:rPr>
              <a:t>PROJECT ROOM</a:t>
            </a:r>
          </a:p>
          <a:p>
            <a:pPr algn="r"/>
            <a:r>
              <a:rPr lang="en-US" sz="6000" b="1" dirty="0">
                <a:latin typeface="Proxima Nova ExCn" panose="02000506030000020004" pitchFamily="2" charset="0"/>
              </a:rPr>
              <a:t>625 sq ft for immersive installations</a:t>
            </a:r>
          </a:p>
        </p:txBody>
      </p:sp>
    </p:spTree>
    <p:extLst>
      <p:ext uri="{BB962C8B-B14F-4D97-AF65-F5344CB8AC3E}">
        <p14:creationId xmlns:p14="http://schemas.microsoft.com/office/powerpoint/2010/main" val="152639368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uilding with windows&#10;&#10;Description automatically generated">
            <a:extLst>
              <a:ext uri="{FF2B5EF4-FFF2-40B4-BE49-F238E27FC236}">
                <a16:creationId xmlns:a16="http://schemas.microsoft.com/office/drawing/2014/main" id="{A7C25F03-F8C3-2FA2-354D-8590CB38ED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14"/>
            <a:ext cx="24384000" cy="1370548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52983353-33AD-DAD9-D85F-4E14FA4344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" y="2564"/>
            <a:ext cx="2438396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6563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uilding with a door&#10;&#10;Description automatically generated">
            <a:extLst>
              <a:ext uri="{FF2B5EF4-FFF2-40B4-BE49-F238E27FC236}">
                <a16:creationId xmlns:a16="http://schemas.microsoft.com/office/drawing/2014/main" id="{FCCAD8E8-AB6D-5C68-8985-713003A80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753" y="-806824"/>
            <a:ext cx="24446753" cy="16297835"/>
          </a:xfrm>
          <a:prstGeom prst="rect">
            <a:avLst/>
          </a:prstGeom>
        </p:spPr>
      </p:pic>
      <p:sp>
        <p:nvSpPr>
          <p:cNvPr id="224" name="Google Shape;119;g1414a6b8233_0_42"/>
          <p:cNvSpPr txBox="1"/>
          <p:nvPr/>
        </p:nvSpPr>
        <p:spPr>
          <a:xfrm>
            <a:off x="14220643" y="13936256"/>
            <a:ext cx="11435702" cy="1366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914400">
              <a:lnSpc>
                <a:spcPct val="80000"/>
              </a:lnSpc>
              <a:spcBef>
                <a:spcPts val="0"/>
              </a:spcBef>
              <a:defRPr sz="3000" b="1">
                <a:solidFill>
                  <a:srgbClr val="EC008C"/>
                </a:solidFill>
                <a:latin typeface="Proxima Nova ExCn"/>
                <a:ea typeface="Proxima Nova ExCn"/>
                <a:cs typeface="Proxima Nova ExCn"/>
                <a:sym typeface="Proxima Nova ExCn"/>
              </a:defRPr>
            </a:pPr>
            <a:r>
              <a:rPr lang="en-US" sz="6000" b="1" dirty="0">
                <a:latin typeface="Proxima Nova ExCn" panose="02000506030000020004" pitchFamily="2" charset="0"/>
              </a:rPr>
              <a:t>297 NE 67</a:t>
            </a:r>
            <a:r>
              <a:rPr lang="en-US" sz="6000" b="1" baseline="30000" dirty="0">
                <a:latin typeface="Proxima Nova ExCn" panose="02000506030000020004" pitchFamily="2" charset="0"/>
              </a:rPr>
              <a:t>th</a:t>
            </a:r>
            <a:r>
              <a:rPr lang="en-US" sz="6000" b="1" dirty="0">
                <a:latin typeface="Proxima Nova ExCn" panose="02000506030000020004" pitchFamily="2" charset="0"/>
              </a:rPr>
              <a:t> Street | Miami, FL 33138</a:t>
            </a:r>
          </a:p>
          <a:p>
            <a:pPr defTabSz="914400">
              <a:lnSpc>
                <a:spcPct val="80000"/>
              </a:lnSpc>
              <a:spcBef>
                <a:spcPts val="0"/>
              </a:spcBef>
              <a:defRPr sz="3000" b="1">
                <a:solidFill>
                  <a:srgbClr val="EC008C"/>
                </a:solidFill>
                <a:latin typeface="Proxima Nova ExCn"/>
                <a:ea typeface="Proxima Nova ExCn"/>
                <a:cs typeface="Proxima Nova ExCn"/>
                <a:sym typeface="Proxima Nova ExCn"/>
              </a:defRPr>
            </a:pPr>
            <a:endParaRPr lang="en-US" sz="3600" b="1" dirty="0">
              <a:latin typeface="Proxima Nova ExCn" panose="02000506030000020004" pitchFamily="2" charset="0"/>
            </a:endParaRP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algn="l"/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>
              <a:spcAft>
                <a:spcPts val="3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pink text on a black background&#10;&#10;Description automatically generated">
            <a:extLst>
              <a:ext uri="{FF2B5EF4-FFF2-40B4-BE49-F238E27FC236}">
                <a16:creationId xmlns:a16="http://schemas.microsoft.com/office/drawing/2014/main" id="{D5D7D5E2-134C-3B0F-57AE-70CB9BACA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404550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white walls and a white ceiling&#10;&#10;Description automatically generated">
            <a:extLst>
              <a:ext uri="{FF2B5EF4-FFF2-40B4-BE49-F238E27FC236}">
                <a16:creationId xmlns:a16="http://schemas.microsoft.com/office/drawing/2014/main" id="{81A8D8CA-864E-C588-1ED7-265BFD3C40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4626047" cy="136800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2FE31E-0599-576F-C8B7-9A09D1BA94EA}"/>
              </a:ext>
            </a:extLst>
          </p:cNvPr>
          <p:cNvSpPr txBox="1"/>
          <p:nvPr/>
        </p:nvSpPr>
        <p:spPr>
          <a:xfrm>
            <a:off x="640976" y="7419497"/>
            <a:ext cx="23102047" cy="53245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lang="en-US" sz="10000" b="1" dirty="0">
                <a:solidFill>
                  <a:srgbClr val="FF2F92"/>
                </a:solidFill>
                <a:latin typeface="Proxima Nova ExCn" panose="02000506030000020004" pitchFamily="2" charset="0"/>
              </a:rPr>
              <a:t>FOUNDED BY ARTISTS FOR ARTISTS IN 1998 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lang="en-US" sz="6000" b="1" dirty="0">
                <a:solidFill>
                  <a:schemeClr val="tx1"/>
                </a:solidFill>
                <a:latin typeface="Proxima Nova ExCn" panose="02000506030000020004" pitchFamily="2" charset="0"/>
              </a:rPr>
              <a:t>Locust Projects’ new 8,000 sq. ft. home in Little River features a rotating schedule of site-specific installations by an array of local, national and international artists in the Main Gallery, Project Room and Screening Room/</a:t>
            </a:r>
            <a:r>
              <a:rPr lang="en-US" sz="6000" b="1" dirty="0" err="1">
                <a:solidFill>
                  <a:schemeClr val="tx1"/>
                </a:solidFill>
                <a:latin typeface="Proxima Nova ExCn" panose="02000506030000020004" pitchFamily="2" charset="0"/>
              </a:rPr>
              <a:t>DiLL</a:t>
            </a:r>
            <a:r>
              <a:rPr lang="en-US" sz="6000" b="1" dirty="0">
                <a:solidFill>
                  <a:schemeClr val="tx1"/>
                </a:solidFill>
                <a:latin typeface="Proxima Nova ExCn" panose="02000506030000020004" pitchFamily="2" charset="0"/>
              </a:rPr>
              <a:t>. Selected artists will have access to studio work space in the months prior to their project opening. </a:t>
            </a:r>
          </a:p>
        </p:txBody>
      </p:sp>
    </p:spTree>
    <p:extLst>
      <p:ext uri="{BB962C8B-B14F-4D97-AF65-F5344CB8AC3E}">
        <p14:creationId xmlns:p14="http://schemas.microsoft.com/office/powerpoint/2010/main" val="11662220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4"/>
          <p:cNvSpPr txBox="1"/>
          <p:nvPr/>
        </p:nvSpPr>
        <p:spPr>
          <a:xfrm>
            <a:off x="621540" y="964079"/>
            <a:ext cx="6639871" cy="12711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EC008C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b="1" dirty="0">
                <a:latin typeface="Proxima Nova ExCn" panose="02000506030000020004" pitchFamily="2" charset="0"/>
                <a:cs typeface="Calibri" panose="020F0502020204030204" pitchFamily="34" charset="0"/>
              </a:rPr>
              <a:t>LOCATION</a:t>
            </a:r>
            <a:endParaRPr sz="10000" b="1" dirty="0">
              <a:solidFill>
                <a:srgbClr val="000000"/>
              </a:solidFill>
              <a:latin typeface="Proxima Nova ExCn" panose="02000506030000020004" pitchFamily="2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9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 sz="6000" b="1" dirty="0">
              <a:solidFill>
                <a:srgbClr val="000000"/>
              </a:solidFill>
              <a:latin typeface="Proxima Nova ExCn" panose="02000506030000020004" pitchFamily="2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6000" b="1" dirty="0">
                <a:latin typeface="Proxima Nova ExCn" panose="02000506030000020004" pitchFamily="2" charset="0"/>
                <a:cs typeface="Calibri" panose="020F0502020204030204" pitchFamily="34" charset="0"/>
              </a:rPr>
              <a:t>Located in Little River</a:t>
            </a:r>
            <a:r>
              <a:rPr lang="en-US" sz="6000" b="1" dirty="0">
                <a:latin typeface="Proxima Nova ExCn" panose="02000506030000020004" pitchFamily="2" charset="0"/>
                <a:cs typeface="Calibri" panose="020F0502020204030204" pitchFamily="34" charset="0"/>
              </a:rPr>
              <a:t>/Little Haiti</a:t>
            </a:r>
            <a:r>
              <a:rPr sz="6000" b="1" dirty="0">
                <a:latin typeface="Proxima Nova ExCn" panose="02000506030000020004" pitchFamily="2" charset="0"/>
                <a:cs typeface="Calibri" panose="020F0502020204030204" pitchFamily="34" charset="0"/>
              </a:rPr>
              <a:t>’s industrial neighborhood off NE 2nd Avenue and 67</a:t>
            </a:r>
            <a:r>
              <a:rPr sz="6000" b="1" baseline="29066" dirty="0">
                <a:latin typeface="Proxima Nova ExCn" panose="02000506030000020004" pitchFamily="2" charset="0"/>
                <a:cs typeface="Calibri" panose="020F0502020204030204" pitchFamily="34" charset="0"/>
              </a:rPr>
              <a:t>th</a:t>
            </a:r>
            <a:r>
              <a:rPr sz="6000" b="1" dirty="0">
                <a:latin typeface="Proxima Nova ExCn" panose="02000506030000020004" pitchFamily="2" charset="0"/>
                <a:cs typeface="Calibri" panose="020F0502020204030204" pitchFamily="34" charset="0"/>
              </a:rPr>
              <a:t> Street, Locust Projects is </a:t>
            </a:r>
            <a:r>
              <a:rPr lang="en-US" sz="6000" b="1" dirty="0">
                <a:latin typeface="Proxima Nova ExCn" panose="02000506030000020004" pitchFamily="2" charset="0"/>
                <a:cs typeface="Calibri" panose="020F0502020204030204" pitchFamily="34" charset="0"/>
              </a:rPr>
              <a:t>close</a:t>
            </a:r>
            <a:r>
              <a:rPr sz="6000" b="1" dirty="0">
                <a:latin typeface="Proxima Nova ExCn" panose="02000506030000020004" pitchFamily="2" charset="0"/>
                <a:cs typeface="Calibri" panose="020F0502020204030204" pitchFamily="34" charset="0"/>
              </a:rPr>
              <a:t> to the Design District, </a:t>
            </a:r>
            <a:r>
              <a:rPr sz="6000" b="1" dirty="0" err="1">
                <a:latin typeface="Proxima Nova ExCn" panose="02000506030000020004" pitchFamily="2" charset="0"/>
                <a:cs typeface="Calibri" panose="020F0502020204030204" pitchFamily="34" charset="0"/>
              </a:rPr>
              <a:t>MiMo</a:t>
            </a:r>
            <a:r>
              <a:rPr sz="6000" b="1" dirty="0">
                <a:latin typeface="Proxima Nova ExCn" panose="02000506030000020004" pitchFamily="2" charset="0"/>
                <a:cs typeface="Calibri" panose="020F0502020204030204" pitchFamily="34" charset="0"/>
              </a:rPr>
              <a:t>, Wynwood, Miami Beach, and Miami International Airport</a:t>
            </a:r>
            <a:r>
              <a:rPr lang="en-US" sz="6000" b="1" dirty="0">
                <a:latin typeface="Proxima Nova ExCn" panose="02000506030000020004" pitchFamily="2" charset="0"/>
                <a:cs typeface="Calibri" panose="020F0502020204030204" pitchFamily="34" charset="0"/>
                <a:sym typeface="Calibri"/>
              </a:rPr>
              <a:t> and 8 miles to South Beach.</a:t>
            </a:r>
            <a:endParaRPr sz="6000" b="1" dirty="0">
              <a:latin typeface="Proxima Nova ExCn" panose="02000506030000020004" pitchFamily="2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80" name="Google Shape;83;g1414a6b8233_0_27" descr="Google Shape;83;g1414a6b8233_0_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7731" y="0"/>
            <a:ext cx="1653626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room with a white wall and a white ceiling with a white ceiling and a white ceiling with a white ceiling and a white ceiling with a white ceiling and a white ceiling with a white ceiling&#10;&#10;Description automatically generated with medium confidence">
            <a:extLst>
              <a:ext uri="{FF2B5EF4-FFF2-40B4-BE49-F238E27FC236}">
                <a16:creationId xmlns:a16="http://schemas.microsoft.com/office/drawing/2014/main" id="{69BD7BF8-075D-9E78-D455-975FE4B536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23812"/>
            <a:ext cx="24384000" cy="17356665"/>
          </a:xfrm>
          <a:prstGeom prst="rect">
            <a:avLst/>
          </a:prstGeom>
        </p:spPr>
      </p:pic>
      <p:sp>
        <p:nvSpPr>
          <p:cNvPr id="177" name="TextBox 4"/>
          <p:cNvSpPr txBox="1"/>
          <p:nvPr/>
        </p:nvSpPr>
        <p:spPr>
          <a:xfrm>
            <a:off x="850772" y="10150658"/>
            <a:ext cx="21703553" cy="301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EC008C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lang="en-US" sz="10000" b="1" dirty="0">
                <a:latin typeface="Proxima Nova ExCn" panose="02000506030000020004" pitchFamily="2" charset="0"/>
              </a:rPr>
              <a:t>MAIN GALLERY </a:t>
            </a:r>
            <a:endParaRPr lang="en-US" sz="6000" b="1" dirty="0">
              <a:solidFill>
                <a:schemeClr val="tx1"/>
              </a:solidFill>
              <a:latin typeface="Proxima Nova ExCn" panose="02000506030000020004" pitchFamily="2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EC008C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lang="en-US" sz="6000" b="1" dirty="0">
                <a:solidFill>
                  <a:schemeClr val="tx1"/>
                </a:solidFill>
                <a:latin typeface="Proxima Nova ExCn" panose="02000506030000020004" pitchFamily="2" charset="0"/>
              </a:rPr>
              <a:t>Approximately 2,500 sq ft </a:t>
            </a:r>
            <a:endParaRPr sz="6000" b="1" dirty="0">
              <a:latin typeface="Proxima Nova ExCn" panose="02000506030000020004" pitchFamily="2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latin typeface="Proxima Nova"/>
                <a:ea typeface="Proxima Nova"/>
                <a:cs typeface="Proxima Nova"/>
                <a:sym typeface="Proxima Nova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Box 4"/>
          <p:cNvSpPr txBox="1"/>
          <p:nvPr/>
        </p:nvSpPr>
        <p:spPr>
          <a:xfrm>
            <a:off x="599376" y="1185471"/>
            <a:ext cx="5822144" cy="10970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4000" b="1">
                <a:solidFill>
                  <a:srgbClr val="EC008C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b="1" dirty="0">
                <a:latin typeface="Proxima Nova ExCn" panose="02000506030000020004" pitchFamily="2" charset="0"/>
              </a:rPr>
              <a:t>ABOUT THE SPACE</a:t>
            </a:r>
            <a:endParaRPr sz="10000" b="1" dirty="0">
              <a:solidFill>
                <a:srgbClr val="000000"/>
              </a:solidFill>
              <a:latin typeface="Proxima Nova ExCn" panose="02000506030000020004" pitchFamily="2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 b="1" dirty="0">
              <a:solidFill>
                <a:srgbClr val="000000"/>
              </a:solidFill>
              <a:latin typeface="Proxima Nova ExCn" panose="02000506030000020004" pitchFamily="2" charset="0"/>
            </a:endParaRPr>
          </a:p>
          <a:p>
            <a:pPr marL="457200" indent="-431800" defTabSz="9144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3000"/>
              <a:buFont typeface="Calibri"/>
              <a:buChar char="•"/>
              <a:defRPr sz="30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6000" b="1" dirty="0">
                <a:latin typeface="Proxima Nova ExCn" panose="02000506030000020004" pitchFamily="2" charset="0"/>
              </a:rPr>
              <a:t>Ceiling height: 17'</a:t>
            </a:r>
          </a:p>
          <a:p>
            <a:pPr marL="457200" indent="-431800" defTabSz="9144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3000"/>
              <a:buFont typeface="Calibri"/>
              <a:buChar char="•"/>
              <a:defRPr sz="30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6000" b="1" dirty="0">
                <a:latin typeface="Proxima Nova ExCn" panose="02000506030000020004" pitchFamily="2" charset="0"/>
              </a:rPr>
              <a:t>ADA Restrooms: 2 public; 1 </a:t>
            </a:r>
            <a:r>
              <a:rPr lang="en-US" sz="6000" b="1" dirty="0">
                <a:latin typeface="Proxima Nova ExCn" panose="02000506030000020004" pitchFamily="2" charset="0"/>
              </a:rPr>
              <a:t>private</a:t>
            </a:r>
            <a:endParaRPr sz="6000" b="1" dirty="0">
              <a:latin typeface="Proxima Nova ExCn" panose="02000506030000020004" pitchFamily="2" charset="0"/>
            </a:endParaRPr>
          </a:p>
          <a:p>
            <a:pPr marL="457200" indent="-431800" defTabSz="9144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3000"/>
              <a:buFont typeface="Calibri"/>
              <a:buChar char="•"/>
              <a:defRPr sz="30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6000" b="1" dirty="0">
                <a:latin typeface="Proxima Nova ExCn" panose="02000506030000020004" pitchFamily="2" charset="0"/>
              </a:rPr>
              <a:t>Kitchenette</a:t>
            </a:r>
            <a:r>
              <a:rPr lang="en-US" sz="6000" b="1" dirty="0">
                <a:latin typeface="Proxima Nova ExCn" panose="02000506030000020004" pitchFamily="2" charset="0"/>
              </a:rPr>
              <a:t>, </a:t>
            </a:r>
            <a:r>
              <a:rPr sz="6000" b="1" dirty="0">
                <a:latin typeface="Proxima Nova ExCn" panose="02000506030000020004" pitchFamily="2" charset="0"/>
              </a:rPr>
              <a:t>prep area</a:t>
            </a:r>
            <a:r>
              <a:rPr lang="en-US" sz="6000" b="1" dirty="0">
                <a:latin typeface="Proxima Nova ExCn" panose="02000506030000020004" pitchFamily="2" charset="0"/>
              </a:rPr>
              <a:t>, lockers</a:t>
            </a:r>
            <a:endParaRPr sz="6000" b="1" dirty="0">
              <a:latin typeface="Proxima Nova ExCn" panose="02000506030000020004" pitchFamily="2" charset="0"/>
            </a:endParaRPr>
          </a:p>
          <a:p>
            <a:pPr marL="457200" indent="-431800" defTabSz="91440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3000"/>
              <a:buFont typeface="Calibri"/>
              <a:buChar char="•"/>
              <a:defRPr sz="3000">
                <a:solidFill>
                  <a:srgbClr val="212121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lang="en-US" sz="6000" b="1" dirty="0">
                <a:latin typeface="Proxima Nova ExCn" panose="02000506030000020004" pitchFamily="2" charset="0"/>
              </a:rPr>
              <a:t>Two </a:t>
            </a:r>
            <a:r>
              <a:rPr sz="6000" b="1" dirty="0">
                <a:latin typeface="Proxima Nova ExCn" panose="02000506030000020004" pitchFamily="2" charset="0"/>
              </a:rPr>
              <a:t>loading bays / roll-up doors</a:t>
            </a:r>
          </a:p>
        </p:txBody>
      </p:sp>
      <p:pic>
        <p:nvPicPr>
          <p:cNvPr id="18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520" y="310823"/>
            <a:ext cx="17962480" cy="1309435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Rectangle 10"/>
          <p:cNvSpPr/>
          <p:nvPr/>
        </p:nvSpPr>
        <p:spPr>
          <a:xfrm>
            <a:off x="12648994" y="3765177"/>
            <a:ext cx="4493804" cy="5811285"/>
          </a:xfrm>
          <a:prstGeom prst="rect">
            <a:avLst/>
          </a:prstGeom>
          <a:solidFill>
            <a:srgbClr val="FFB3D9">
              <a:alpha val="9631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5" name="Rectangle 11"/>
          <p:cNvSpPr/>
          <p:nvPr/>
        </p:nvSpPr>
        <p:spPr>
          <a:xfrm>
            <a:off x="17179158" y="5475752"/>
            <a:ext cx="1649565" cy="4100709"/>
          </a:xfrm>
          <a:prstGeom prst="rect">
            <a:avLst/>
          </a:prstGeom>
          <a:solidFill>
            <a:srgbClr val="FFB3D9">
              <a:alpha val="87357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6" name="MAIN EXHIBITION SPACE…"/>
          <p:cNvSpPr txBox="1"/>
          <p:nvPr/>
        </p:nvSpPr>
        <p:spPr>
          <a:xfrm>
            <a:off x="13068773" y="6165322"/>
            <a:ext cx="2657404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2000" b="1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MAIN EXHIBITION SPACE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 sz="20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lang="en-US" dirty="0" err="1"/>
              <a:t>Approx</a:t>
            </a:r>
            <a:r>
              <a:rPr lang="en-US" dirty="0"/>
              <a:t> </a:t>
            </a:r>
            <a:r>
              <a:rPr dirty="0"/>
              <a:t>2,550 </a:t>
            </a:r>
            <a:r>
              <a:rPr dirty="0" err="1"/>
              <a:t>sq.ft</a:t>
            </a:r>
            <a:r>
              <a:rPr dirty="0"/>
              <a:t>.</a:t>
            </a:r>
          </a:p>
        </p:txBody>
      </p:sp>
      <p:sp>
        <p:nvSpPr>
          <p:cNvPr id="187" name="Entrance/lobby"/>
          <p:cNvSpPr txBox="1"/>
          <p:nvPr/>
        </p:nvSpPr>
        <p:spPr>
          <a:xfrm>
            <a:off x="10963068" y="3431230"/>
            <a:ext cx="168592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1800"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 dirty="0"/>
              <a:t>Entrance/lobby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A97BC036-FD38-6D9B-0941-504B185B52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7440"/>
            <a:ext cx="23251660" cy="130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50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oor plan of a house&#10;&#10;Description automatically generated">
            <a:extLst>
              <a:ext uri="{FF2B5EF4-FFF2-40B4-BE49-F238E27FC236}">
                <a16:creationId xmlns:a16="http://schemas.microsoft.com/office/drawing/2014/main" id="{334BA989-3535-0C42-2E1E-FBD9C1D36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064" y="836461"/>
            <a:ext cx="24554064" cy="136216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0D0B9C-42EA-290F-AB8D-8804C636BB55}"/>
              </a:ext>
            </a:extLst>
          </p:cNvPr>
          <p:cNvSpPr txBox="1"/>
          <p:nvPr/>
        </p:nvSpPr>
        <p:spPr>
          <a:xfrm>
            <a:off x="18861082" y="7163815"/>
            <a:ext cx="60630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PROJECT ROOM 625sqft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8632B9-2307-5E98-E369-BE97595DC315}"/>
              </a:ext>
            </a:extLst>
          </p:cNvPr>
          <p:cNvSpPr txBox="1"/>
          <p:nvPr/>
        </p:nvSpPr>
        <p:spPr>
          <a:xfrm>
            <a:off x="17435884" y="1613707"/>
            <a:ext cx="7482844" cy="220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UPPER MEZZANINE: No Access </a:t>
            </a:r>
          </a:p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MEZZANINE: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DiLL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/Screening Room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477655-A029-0501-0BB1-C8BC58AFC4DF}"/>
              </a:ext>
            </a:extLst>
          </p:cNvPr>
          <p:cNvCxnSpPr/>
          <p:nvPr/>
        </p:nvCxnSpPr>
        <p:spPr>
          <a:xfrm>
            <a:off x="10223656" y="1137036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35E967C-317E-8F65-0995-135D77C82512}"/>
              </a:ext>
            </a:extLst>
          </p:cNvPr>
          <p:cNvSpPr txBox="1"/>
          <p:nvPr/>
        </p:nvSpPr>
        <p:spPr>
          <a:xfrm>
            <a:off x="497942" y="9383350"/>
            <a:ext cx="3406182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UPPER MEZZANINE: two studios</a:t>
            </a:r>
          </a:p>
          <a:p>
            <a:pPr>
              <a:spcBef>
                <a:spcPts val="0"/>
              </a:spcBef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UNDER MEZZANINE: Kitchenette/</a:t>
            </a:r>
          </a:p>
          <a:p>
            <a:pPr>
              <a:spcBef>
                <a:spcPts val="0"/>
              </a:spcBef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Breakroom/ Bathroom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AC78E6-1972-8A7E-A8F6-68E15857287B}"/>
              </a:ext>
            </a:extLst>
          </p:cNvPr>
          <p:cNvSpPr txBox="1"/>
          <p:nvPr/>
        </p:nvSpPr>
        <p:spPr>
          <a:xfrm>
            <a:off x="8632910" y="6850891"/>
            <a:ext cx="6599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MAIN GALLERY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2,500 SQ. FT.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32A9CA-2C19-37C1-2647-12FC7D594049}"/>
              </a:ext>
            </a:extLst>
          </p:cNvPr>
          <p:cNvSpPr txBox="1"/>
          <p:nvPr/>
        </p:nvSpPr>
        <p:spPr>
          <a:xfrm>
            <a:off x="241252" y="4136894"/>
            <a:ext cx="586368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Bay door to The Courtyard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03B9EB-10D7-AA64-4978-0939784DFFF7}"/>
              </a:ext>
            </a:extLst>
          </p:cNvPr>
          <p:cNvSpPr txBox="1"/>
          <p:nvPr/>
        </p:nvSpPr>
        <p:spPr>
          <a:xfrm>
            <a:off x="17588312" y="4254734"/>
            <a:ext cx="586368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Bay door to NE 3</a:t>
            </a:r>
            <a:r>
              <a:rPr lang="en-US" sz="3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STREET – Main Gallery does not extend past red dash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4F3254-CF74-0393-DC87-BA0E271547E1}"/>
              </a:ext>
            </a:extLst>
          </p:cNvPr>
          <p:cNvSpPr txBox="1"/>
          <p:nvPr/>
        </p:nvSpPr>
        <p:spPr>
          <a:xfrm>
            <a:off x="14728450" y="10015127"/>
            <a:ext cx="198782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LOBBY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94B1E9-6A6A-BA0C-EE57-A80196C3A6A7}"/>
              </a:ext>
            </a:extLst>
          </p:cNvPr>
          <p:cNvSpPr txBox="1"/>
          <p:nvPr/>
        </p:nvSpPr>
        <p:spPr>
          <a:xfrm>
            <a:off x="17588312" y="10934545"/>
            <a:ext cx="586368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ENTRY / EXIT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35DE45-95FA-4600-0646-A4303A135493}"/>
              </a:ext>
            </a:extLst>
          </p:cNvPr>
          <p:cNvCxnSpPr>
            <a:cxnSpLocks/>
          </p:cNvCxnSpPr>
          <p:nvPr/>
        </p:nvCxnSpPr>
        <p:spPr>
          <a:xfrm flipH="1">
            <a:off x="15480316" y="7459280"/>
            <a:ext cx="3103519" cy="287241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25DD41-6D38-1F8A-D971-BB6194E6F5FE}"/>
              </a:ext>
            </a:extLst>
          </p:cNvPr>
          <p:cNvSpPr txBox="1"/>
          <p:nvPr/>
        </p:nvSpPr>
        <p:spPr>
          <a:xfrm>
            <a:off x="518508" y="8028258"/>
            <a:ext cx="312892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Courtyard access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0165AE-0580-FB7B-8DAD-D620058F8F6C}"/>
              </a:ext>
            </a:extLst>
          </p:cNvPr>
          <p:cNvCxnSpPr>
            <a:cxnSpLocks/>
          </p:cNvCxnSpPr>
          <p:nvPr/>
        </p:nvCxnSpPr>
        <p:spPr>
          <a:xfrm>
            <a:off x="2584541" y="8573022"/>
            <a:ext cx="212578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FE3B5-86F8-02AB-8415-4C3B9A71C581}"/>
              </a:ext>
            </a:extLst>
          </p:cNvPr>
          <p:cNvSpPr/>
          <p:nvPr/>
        </p:nvSpPr>
        <p:spPr>
          <a:xfrm>
            <a:off x="9919344" y="3829052"/>
            <a:ext cx="5082532" cy="8610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988016-0BCD-D53A-D6C5-EB529E8A0D1A}"/>
              </a:ext>
            </a:extLst>
          </p:cNvPr>
          <p:cNvSpPr txBox="1"/>
          <p:nvPr/>
        </p:nvSpPr>
        <p:spPr>
          <a:xfrm>
            <a:off x="22288501" y="-2085976"/>
            <a:ext cx="184731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BCAB90-EEF7-60D6-053B-A3DE9783F1FC}"/>
              </a:ext>
            </a:extLst>
          </p:cNvPr>
          <p:cNvSpPr txBox="1"/>
          <p:nvPr/>
        </p:nvSpPr>
        <p:spPr>
          <a:xfrm>
            <a:off x="10367944" y="13367034"/>
            <a:ext cx="586368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 PUBLIC BATHROOMS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A97DA0-1666-382C-BD3A-F35C3A487D57}"/>
              </a:ext>
            </a:extLst>
          </p:cNvPr>
          <p:cNvCxnSpPr>
            <a:cxnSpLocks/>
          </p:cNvCxnSpPr>
          <p:nvPr/>
        </p:nvCxnSpPr>
        <p:spPr>
          <a:xfrm flipV="1">
            <a:off x="11679959" y="12075459"/>
            <a:ext cx="0" cy="12915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4ADFAE-26A3-EAE9-E793-E039211C5B69}"/>
              </a:ext>
            </a:extLst>
          </p:cNvPr>
          <p:cNvCxnSpPr>
            <a:cxnSpLocks/>
          </p:cNvCxnSpPr>
          <p:nvPr/>
        </p:nvCxnSpPr>
        <p:spPr>
          <a:xfrm flipV="1">
            <a:off x="13012403" y="12075459"/>
            <a:ext cx="0" cy="129157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DA16379-765A-144F-3A42-02E92CD3EBBB}"/>
              </a:ext>
            </a:extLst>
          </p:cNvPr>
          <p:cNvCxnSpPr>
            <a:cxnSpLocks/>
          </p:cNvCxnSpPr>
          <p:nvPr/>
        </p:nvCxnSpPr>
        <p:spPr>
          <a:xfrm flipV="1">
            <a:off x="3904124" y="12371294"/>
            <a:ext cx="1367123" cy="74505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A black and white compass&#10;&#10;Description automatically generated">
            <a:extLst>
              <a:ext uri="{FF2B5EF4-FFF2-40B4-BE49-F238E27FC236}">
                <a16:creationId xmlns:a16="http://schemas.microsoft.com/office/drawing/2014/main" id="{FB69D358-8949-BD5F-5425-5313D88D93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6129" y="10435967"/>
            <a:ext cx="2820036" cy="282003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34399AC-FFE0-DB76-D8E3-A12E7DDC3B45}"/>
              </a:ext>
            </a:extLst>
          </p:cNvPr>
          <p:cNvSpPr txBox="1"/>
          <p:nvPr/>
        </p:nvSpPr>
        <p:spPr>
          <a:xfrm>
            <a:off x="6226287" y="2420081"/>
            <a:ext cx="240662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Wood Shop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0A3DF6-2343-E21F-E160-32A5EF0A3D1A}"/>
              </a:ext>
            </a:extLst>
          </p:cNvPr>
          <p:cNvCxnSpPr>
            <a:cxnSpLocks/>
          </p:cNvCxnSpPr>
          <p:nvPr/>
        </p:nvCxnSpPr>
        <p:spPr>
          <a:xfrm>
            <a:off x="13514941" y="4635517"/>
            <a:ext cx="0" cy="1185752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14082114"/>
      </p:ext>
    </p:extLst>
  </p:cSld>
  <p:clrMapOvr>
    <a:masterClrMapping/>
  </p:clrMapOvr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250</Words>
  <Application>Microsoft Macintosh PowerPoint</Application>
  <PresentationFormat>Custom</PresentationFormat>
  <Paragraphs>37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Canela Bold</vt:lpstr>
      <vt:lpstr>Canela Deck Regular</vt:lpstr>
      <vt:lpstr>Canela Regular</vt:lpstr>
      <vt:lpstr>Canela Text Regular</vt:lpstr>
      <vt:lpstr>Graphik</vt:lpstr>
      <vt:lpstr>Graphik Medium</vt:lpstr>
      <vt:lpstr>Graphik Semibold</vt:lpstr>
      <vt:lpstr>Helvetica Neue</vt:lpstr>
      <vt:lpstr>Proxima Nova ExCn</vt:lpstr>
      <vt:lpstr>23_ClassicWhite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Lorie Mertes</cp:lastModifiedBy>
  <cp:revision>20</cp:revision>
  <dcterms:modified xsi:type="dcterms:W3CDTF">2024-04-07T15:51:40Z</dcterms:modified>
</cp:coreProperties>
</file>